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3" r:id="rId5"/>
    <p:sldId id="265" r:id="rId6"/>
    <p:sldId id="273" r:id="rId7"/>
    <p:sldId id="294" r:id="rId8"/>
    <p:sldId id="295" r:id="rId9"/>
    <p:sldId id="296" r:id="rId10"/>
    <p:sldId id="297" r:id="rId11"/>
    <p:sldId id="298" r:id="rId12"/>
    <p:sldId id="287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0A8"/>
    <a:srgbClr val="8BC4CA"/>
    <a:srgbClr val="8FCED7"/>
    <a:srgbClr val="C59DA5"/>
    <a:srgbClr val="8BB171"/>
    <a:srgbClr val="F2F3F7"/>
    <a:srgbClr val="DCC6CA"/>
    <a:srgbClr val="A3C79D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30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06C2-EC5F-460A-B61B-11A81D169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2161-B706-4D4E-8202-4B265F8B15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7766-6CFD-426D-9B47-3CD3F787BF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.xml"/><Relationship Id="rId7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2.png"/><Relationship Id="rId2" Type="http://schemas.openxmlformats.org/officeDocument/2006/relationships/tags" Target="../tags/tag6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9.png"/><Relationship Id="rId15" Type="http://schemas.openxmlformats.org/officeDocument/2006/relationships/image" Target="../media/image19.png"/><Relationship Id="rId14" Type="http://schemas.openxmlformats.org/officeDocument/2006/relationships/image" Target="../media/image18.jpe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jpeg"/><Relationship Id="rId10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0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3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tags" Target="../tags/tag2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tags" Target="../tags/tag24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3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6159" y="-2664432"/>
            <a:ext cx="6863137" cy="12192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3905" y="2272030"/>
            <a:ext cx="6972935" cy="15417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SLAMCRAFT</a:t>
            </a:r>
            <a:endParaRPr lang="en-US" altLang="zh-CN" sz="6000" b="1" dirty="0">
              <a:solidFill>
                <a:schemeClr val="accent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dist"/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基于</a:t>
            </a:r>
            <a:r>
              <a:rPr lang="en-US" altLang="zh-CN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RTAB-Map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和虚幻引擎的</a:t>
            </a:r>
            <a:endParaRPr lang="zh-CN" altLang="en-US" sz="4400" b="1" dirty="0">
              <a:solidFill>
                <a:schemeClr val="accent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ctr"/>
            <a:r>
              <a:rPr lang="en-US" altLang="zh-CN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       3D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场景重建与交互</a:t>
            </a:r>
            <a:endParaRPr lang="zh-CN" altLang="en-US" sz="4400" b="1" dirty="0">
              <a:solidFill>
                <a:schemeClr val="accent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dist"/>
            <a:endParaRPr lang="zh-CN" altLang="en-US" sz="4400" b="1" dirty="0">
              <a:solidFill>
                <a:schemeClr val="accent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1571847"/>
            <a:ext cx="2005014" cy="992046"/>
            <a:chOff x="1308100" y="1116154"/>
            <a:chExt cx="2005014" cy="992046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308100" y="1524000"/>
              <a:ext cx="533400" cy="5842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41500" y="1524000"/>
              <a:ext cx="414338" cy="41433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286000" y="1816100"/>
              <a:ext cx="287338" cy="1127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81276" y="1116154"/>
              <a:ext cx="390524" cy="7285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71800" y="1116154"/>
              <a:ext cx="341314" cy="61501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>
            <a:fillRect/>
          </a:stretch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766332" y="4723006"/>
            <a:ext cx="3425670" cy="1300224"/>
            <a:chOff x="8766332" y="4723006"/>
            <a:chExt cx="3425670" cy="1300224"/>
          </a:xfrm>
        </p:grpSpPr>
        <p:sp>
          <p:nvSpPr>
            <p:cNvPr id="23" name="文本框 22"/>
            <p:cNvSpPr txBox="1"/>
            <p:nvPr/>
          </p:nvSpPr>
          <p:spPr>
            <a:xfrm>
              <a:off x="9656552" y="5193285"/>
              <a:ext cx="2535450" cy="82994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汇报人：张涛</a:t>
              </a:r>
              <a:endPara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r>
                <a:rPr lang="en-US" altLang="zh-CN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        </a:t>
              </a:r>
              <a:r>
                <a:rPr lang="zh-CN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张恒硕</a:t>
              </a:r>
              <a:endPara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8766332" y="4723006"/>
              <a:ext cx="1069237" cy="940558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5245888" y="2070978"/>
            <a:ext cx="376862" cy="5079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11084282" y="2189905"/>
            <a:ext cx="217236" cy="29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7649779" y="2324963"/>
            <a:ext cx="217236" cy="2928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9516173" y="3750731"/>
            <a:ext cx="319674" cy="43088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8614683" y="1979693"/>
            <a:ext cx="156095" cy="2104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6159" y="-2664432"/>
            <a:ext cx="6863137" cy="12192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18725" y="2459834"/>
            <a:ext cx="6973221" cy="1106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感谢聆听</a:t>
            </a:r>
            <a:endParaRPr lang="zh-CN" altLang="en-US" sz="6600" b="1" dirty="0">
              <a:solidFill>
                <a:schemeClr val="accent4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1571847"/>
            <a:ext cx="2005014" cy="992046"/>
            <a:chOff x="1308100" y="1116154"/>
            <a:chExt cx="2005014" cy="992046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308100" y="1524000"/>
              <a:ext cx="533400" cy="5842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41500" y="1524000"/>
              <a:ext cx="414338" cy="41433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286000" y="1816100"/>
              <a:ext cx="287338" cy="1127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81276" y="1116154"/>
              <a:ext cx="390524" cy="7285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71800" y="1116154"/>
              <a:ext cx="341314" cy="61501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>
            <a:fillRect/>
          </a:stretch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5245888" y="2070978"/>
            <a:ext cx="376862" cy="5079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10867112" y="2702350"/>
            <a:ext cx="217236" cy="29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7649779" y="2324963"/>
            <a:ext cx="217236" cy="2928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9423463" y="3417356"/>
            <a:ext cx="319674" cy="43088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>
            <a:fillRect/>
          </a:stretch>
        </p:blipFill>
        <p:spPr>
          <a:xfrm>
            <a:off x="8614683" y="1979693"/>
            <a:ext cx="156095" cy="2104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766332" y="4723006"/>
            <a:ext cx="3425670" cy="1300224"/>
            <a:chOff x="8766332" y="4723006"/>
            <a:chExt cx="3425670" cy="1300224"/>
          </a:xfrm>
        </p:grpSpPr>
        <p:sp>
          <p:nvSpPr>
            <p:cNvPr id="23" name="文本框 22"/>
            <p:cNvSpPr txBox="1"/>
            <p:nvPr/>
          </p:nvSpPr>
          <p:spPr>
            <a:xfrm>
              <a:off x="9656552" y="5193285"/>
              <a:ext cx="2535450" cy="82994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汇报人：张涛</a:t>
              </a:r>
              <a:endPara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  <a:p>
              <a:r>
                <a:rPr lang="en-US" altLang="zh-CN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        </a:t>
              </a:r>
              <a:r>
                <a:rPr lang="zh-CN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张恒硕</a:t>
              </a:r>
              <a:endPara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8766332" y="4723006"/>
              <a:ext cx="1069237" cy="940558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2" t="72509" r="36142" b="21208"/>
          <a:stretch>
            <a:fillRect/>
          </a:stretch>
        </p:blipFill>
        <p:spPr>
          <a:xfrm>
            <a:off x="0" y="-159990"/>
            <a:ext cx="788102" cy="21245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pic>
        <p:nvPicPr>
          <p:cNvPr id="26" name="图片 25" descr="tesl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65" y="1268730"/>
            <a:ext cx="4714875" cy="3144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38655" y="4500245"/>
            <a:ext cx="268033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特斯拉无人驾驶汽车 </a:t>
            </a:r>
            <a:endParaRPr lang="zh-CN" altLang="en-US" sz="1600" b="1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bilibili</a:t>
            </a:r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：电车托尼）</a:t>
            </a:r>
            <a:endParaRPr lang="zh-CN" altLang="en-US" sz="1600" b="1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97940" y="5009515"/>
            <a:ext cx="4048125" cy="828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成本低，计算量大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5" name="图片 24" descr="g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1268730"/>
            <a:ext cx="5429250" cy="31445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291070" y="4500245"/>
            <a:ext cx="2861310" cy="509270"/>
          </a:xfrm>
          <a:prstGeom prst="rect">
            <a:avLst/>
          </a:prstGeom>
        </p:spPr>
        <p:txBody>
          <a:bodyPr>
            <a:noAutofit/>
          </a:bodyPr>
          <a:p>
            <a:pPr algn="ctr"/>
            <a:r>
              <a:rPr lang="en-US" altLang="zh-CN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3D</a:t>
            </a:r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重建游戏 </a:t>
            </a:r>
            <a:endParaRPr lang="zh-CN" altLang="en-US" sz="1600" b="1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bilibili</a:t>
            </a:r>
            <a:r>
              <a:rPr lang="zh-CN" altLang="en-US" sz="1600" b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：大队长优化指南）</a:t>
            </a:r>
            <a:r>
              <a:rPr lang="zh-CN" altLang="en-US" sz="16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16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97345" y="5009515"/>
            <a:ext cx="4048125" cy="828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真实场景交互游戏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88035" y="5652135"/>
            <a:ext cx="7406640" cy="705485"/>
          </a:xfrm>
          <a:prstGeom prst="round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1400"/>
          </a:p>
          <a:p>
            <a:pPr algn="l"/>
            <a:r>
              <a:rPr lang="en-US" altLang="zh-CN" sz="1400"/>
              <a:t>Tianyun Ma, Tao Zhang, and Shaopeng Li. Multi-robot collaborative slam and scene</a:t>
            </a:r>
            <a:endParaRPr lang="en-US" altLang="zh-CN" sz="1400"/>
          </a:p>
          <a:p>
            <a:pPr algn="l"/>
            <a:r>
              <a:rPr lang="en-US" altLang="zh-CN" sz="1400"/>
              <a:t>reconstruction based on rgb-d camera. In 2020 Chinese Automation Congress (CAC),</a:t>
            </a:r>
            <a:endParaRPr lang="en-US" altLang="zh-CN" sz="1400"/>
          </a:p>
          <a:p>
            <a:pPr algn="l"/>
            <a:r>
              <a:rPr lang="en-US" altLang="zh-CN" sz="1400"/>
              <a:t>pages 139–144, 2020.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sp>
        <p:nvSpPr>
          <p:cNvPr id="31" name="圆角矩形 30"/>
          <p:cNvSpPr/>
          <p:nvPr/>
        </p:nvSpPr>
        <p:spPr>
          <a:xfrm>
            <a:off x="2075180" y="5807075"/>
            <a:ext cx="7943215" cy="705485"/>
          </a:xfrm>
          <a:prstGeom prst="round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1400"/>
          </a:p>
          <a:p>
            <a:pPr algn="l"/>
            <a:r>
              <a:rPr lang="en-US" altLang="zh-CN" sz="1400"/>
              <a:t>Rongsong Gou, Guangzhu Chen, Xin Pu, and Tingyu Zuo. Dr-fusion: Dynamic slam</a:t>
            </a:r>
            <a:endParaRPr lang="en-US" altLang="zh-CN" sz="1400"/>
          </a:p>
          <a:p>
            <a:pPr algn="l"/>
            <a:r>
              <a:rPr lang="en-US" altLang="zh-CN" sz="1400"/>
              <a:t>3d reconstruction method of production workshop. In 2022 5th International Conference</a:t>
            </a:r>
            <a:endParaRPr lang="en-US" altLang="zh-CN" sz="1400"/>
          </a:p>
          <a:p>
            <a:pPr algn="l"/>
            <a:r>
              <a:rPr lang="en-US" altLang="zh-CN" sz="1400"/>
              <a:t>on Pattern Recognition and Artificial Intelligence (PRAI), pages 556–561, 2022.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sp>
        <p:nvSpPr>
          <p:cNvPr id="33" name="圆角矩形 32"/>
          <p:cNvSpPr/>
          <p:nvPr/>
        </p:nvSpPr>
        <p:spPr>
          <a:xfrm>
            <a:off x="3493135" y="6008370"/>
            <a:ext cx="7943215" cy="705485"/>
          </a:xfrm>
          <a:prstGeom prst="round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/>
              <a:t>Zhenzhong Cao, Chenyang Zhao, Qianyi Zhang, Jinzheng Guang, Yinuo Song, and</a:t>
            </a:r>
            <a:endParaRPr lang="en-US" altLang="zh-CN" sz="1400"/>
          </a:p>
          <a:p>
            <a:pPr algn="l"/>
            <a:r>
              <a:rPr lang="en-US" altLang="zh-CN" sz="1400"/>
              <a:t>Jingtai Liu. Rgbds-slam: A rgb-d semantic dense slam based on 3d multi level pyramid</a:t>
            </a:r>
            <a:endParaRPr lang="en-US" altLang="zh-CN" sz="1400"/>
          </a:p>
          <a:p>
            <a:pPr algn="l"/>
            <a:r>
              <a:rPr lang="en-US" altLang="zh-CN" sz="1400"/>
              <a:t>gaussian splatting. IEEE Robotics and Automation Letters, 10(5):4778–4785, 2025.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4110990" y="398145"/>
            <a:ext cx="2266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视觉</a:t>
            </a:r>
            <a:r>
              <a:rPr lang="en-US" altLang="zh-CN" sz="4000" b="1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SLAM</a:t>
            </a:r>
            <a:endParaRPr lang="en-US" altLang="zh-CN" sz="4000" b="1" dirty="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75880" y="398145"/>
            <a:ext cx="28276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3D</a:t>
            </a:r>
            <a:r>
              <a:rPr lang="zh-CN" altLang="en-US" sz="4000" b="1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场景重建</a:t>
            </a:r>
            <a:endParaRPr lang="zh-CN" altLang="en-US" sz="4000" b="1" dirty="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677025" y="622300"/>
            <a:ext cx="866775" cy="304165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>
            <p:custDataLst>
              <p:tags r:id="rId5"/>
            </p:custDataLst>
          </p:nvPr>
        </p:nvGrpSpPr>
        <p:grpSpPr>
          <a:xfrm>
            <a:off x="898423" y="266852"/>
            <a:ext cx="2697992" cy="914847"/>
            <a:chOff x="2036343" y="2327427"/>
            <a:chExt cx="2697992" cy="914847"/>
          </a:xfrm>
        </p:grpSpPr>
        <p:pic>
          <p:nvPicPr>
            <p:cNvPr id="38" name="图片 3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3063650" y="2404410"/>
              <a:ext cx="1670685" cy="649605"/>
              <a:chOff x="3217762" y="2360092"/>
              <a:chExt cx="1670685" cy="649605"/>
            </a:xfrm>
          </p:grpSpPr>
          <p:sp>
            <p:nvSpPr>
              <p:cNvPr id="40" name="iṧḷíḓè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645117" y="2421687"/>
                <a:ext cx="1243330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引言</a:t>
                </a:r>
                <a:endParaRPr lang="zh-CN" altLang="en-US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217762" y="2360092"/>
                <a:ext cx="4273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1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1" grpId="0"/>
      <p:bldP spid="11" grpId="1"/>
      <p:bldP spid="36" grpId="0" animBg="1"/>
      <p:bldP spid="36" grpId="1" animBg="1"/>
      <p:bldP spid="35" grpId="0"/>
      <p:bldP spid="35" grpId="1"/>
      <p:bldP spid="27" grpId="0"/>
      <p:bldP spid="27" grpId="1"/>
      <p:bldP spid="24" grpId="0"/>
      <p:bldP spid="24" grpId="1"/>
      <p:bldP spid="28" grpId="0"/>
      <p:bldP spid="28" grpId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09550" y="209550"/>
            <a:ext cx="117729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d5efbf9-9783-4ffa-888e-fd8441f41c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237781" y="2473230"/>
            <a:ext cx="3684283" cy="1911544"/>
            <a:chOff x="4237781" y="2473230"/>
            <a:chExt cx="3684283" cy="1911544"/>
          </a:xfrm>
        </p:grpSpPr>
        <p:sp>
          <p:nvSpPr>
            <p:cNvPr id="4" name="îSľíḍè"/>
            <p:cNvSpPr/>
            <p:nvPr/>
          </p:nvSpPr>
          <p:spPr>
            <a:xfrm rot="18900000" flipH="1">
              <a:off x="4237781" y="2473230"/>
              <a:ext cx="1911544" cy="1911544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ïṣḻíḍe"/>
            <p:cNvSpPr/>
            <p:nvPr/>
          </p:nvSpPr>
          <p:spPr>
            <a:xfrm rot="18900000" flipH="1">
              <a:off x="4713498" y="2722684"/>
              <a:ext cx="1412631" cy="1412631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îŝḷïde"/>
            <p:cNvSpPr/>
            <p:nvPr/>
          </p:nvSpPr>
          <p:spPr>
            <a:xfrm rot="18900000" flipH="1">
              <a:off x="5128451" y="2935023"/>
              <a:ext cx="987956" cy="987956"/>
            </a:xfrm>
            <a:prstGeom prst="arc">
              <a:avLst/>
            </a:prstGeom>
            <a:ln w="57150" cap="rnd">
              <a:solidFill>
                <a:srgbClr val="47A0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îṧlíḋé"/>
            <p:cNvSpPr/>
            <p:nvPr/>
          </p:nvSpPr>
          <p:spPr>
            <a:xfrm>
              <a:off x="5390438" y="2723438"/>
              <a:ext cx="1411124" cy="1411124"/>
            </a:xfrm>
            <a:prstGeom prst="ellipse">
              <a:avLst/>
            </a:prstGeom>
            <a:solidFill>
              <a:srgbClr val="47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E282F"/>
                </a:solidFill>
                <a:cs typeface="+mn-ea"/>
                <a:sym typeface="+mn-lt"/>
              </a:endParaRPr>
            </a:p>
          </p:txBody>
        </p:sp>
        <p:sp>
          <p:nvSpPr>
            <p:cNvPr id="8" name="iṣḷïďê"/>
            <p:cNvSpPr/>
            <p:nvPr/>
          </p:nvSpPr>
          <p:spPr>
            <a:xfrm rot="2700000">
              <a:off x="6010520" y="2473230"/>
              <a:ext cx="1911544" cy="1911544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ïṣľíḓe"/>
            <p:cNvSpPr/>
            <p:nvPr/>
          </p:nvSpPr>
          <p:spPr>
            <a:xfrm rot="2700000">
              <a:off x="6033716" y="2722684"/>
              <a:ext cx="1412631" cy="1412631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ïṥ1îďê"/>
            <p:cNvSpPr/>
            <p:nvPr/>
          </p:nvSpPr>
          <p:spPr>
            <a:xfrm rot="2700000">
              <a:off x="6043438" y="2935023"/>
              <a:ext cx="987956" cy="987956"/>
            </a:xfrm>
            <a:prstGeom prst="arc">
              <a:avLst/>
            </a:prstGeom>
            <a:ln w="57150" cap="rnd">
              <a:solidFill>
                <a:srgbClr val="47A0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íslïḋè"/>
            <p:cNvSpPr/>
            <p:nvPr/>
          </p:nvSpPr>
          <p:spPr bwMode="auto">
            <a:xfrm rot="10800000" flipH="1" flipV="1">
              <a:off x="5838826" y="2949937"/>
              <a:ext cx="514350" cy="5136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iṧ1îdé"/>
            <p:cNvSpPr txBox="1"/>
            <p:nvPr/>
          </p:nvSpPr>
          <p:spPr>
            <a:xfrm>
              <a:off x="5567815" y="3500099"/>
              <a:ext cx="1056360" cy="501698"/>
            </a:xfrm>
            <a:prstGeom prst="rect">
              <a:avLst/>
            </a:prstGeom>
            <a:noFill/>
          </p:spPr>
          <p:txBody>
            <a:bodyPr wrap="none" rtlCol="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rPr>
                <a:t>工具</a:t>
              </a:r>
              <a:endParaRPr lang="zh-CN" altLang="en-US" sz="1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pic>
        <p:nvPicPr>
          <p:cNvPr id="41" name="图片 40" descr="d4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2575560"/>
            <a:ext cx="3195955" cy="1262380"/>
          </a:xfrm>
          <a:prstGeom prst="rect">
            <a:avLst/>
          </a:prstGeom>
        </p:spPr>
      </p:pic>
      <p:sp>
        <p:nvSpPr>
          <p:cNvPr id="42" name="î$ḷïḓé"/>
          <p:cNvSpPr txBox="1"/>
          <p:nvPr/>
        </p:nvSpPr>
        <p:spPr bwMode="auto">
          <a:xfrm>
            <a:off x="600075" y="1771015"/>
            <a:ext cx="3794760" cy="80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Intel RealSense D455 </a:t>
            </a:r>
            <a:endParaRPr lang="en-US" altLang="zh-CN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RGB-D</a:t>
            </a:r>
            <a:r>
              <a:rPr lang="zh-CN" alt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深度相机</a:t>
            </a:r>
            <a:endParaRPr lang="zh-CN" alt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599973" y="430682"/>
            <a:ext cx="3408557" cy="914847"/>
            <a:chOff x="2036343" y="2327427"/>
            <a:chExt cx="3408557" cy="914847"/>
          </a:xfrm>
        </p:grpSpPr>
        <p:pic>
          <p:nvPicPr>
            <p:cNvPr id="44" name="图片 4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3063650" y="2404410"/>
              <a:ext cx="2381250" cy="649605"/>
              <a:chOff x="3217762" y="2360092"/>
              <a:chExt cx="2381250" cy="649605"/>
            </a:xfrm>
          </p:grpSpPr>
          <p:sp>
            <p:nvSpPr>
              <p:cNvPr id="46" name="iṧḷíḓè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234397" y="2421687"/>
                <a:ext cx="1364615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工具</a:t>
                </a:r>
                <a:endParaRPr lang="zh-CN" altLang="en-US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217762" y="2360092"/>
                <a:ext cx="11385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cs typeface="+mn-ea"/>
                    <a:sym typeface="+mn-lt"/>
                  </a:rPr>
                  <a:t>2.1</a:t>
                </a:r>
                <a:endParaRPr lang="en-US" altLang="zh-CN" sz="4000" b="1" dirty="0">
                  <a:solidFill>
                    <a:srgbClr val="7030A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OIP-C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9005" y="901700"/>
            <a:ext cx="2362200" cy="1714500"/>
          </a:xfrm>
          <a:prstGeom prst="rect">
            <a:avLst/>
          </a:prstGeom>
        </p:spPr>
      </p:pic>
      <p:sp>
        <p:nvSpPr>
          <p:cNvPr id="49" name="î$ḷïḓé"/>
          <p:cNvSpPr txBox="1"/>
          <p:nvPr/>
        </p:nvSpPr>
        <p:spPr bwMode="auto">
          <a:xfrm>
            <a:off x="4739005" y="430530"/>
            <a:ext cx="1361440" cy="47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ubuntu20.04</a:t>
            </a:r>
            <a:endParaRPr 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0" name="î$ḷïḓé"/>
          <p:cNvSpPr txBox="1"/>
          <p:nvPr/>
        </p:nvSpPr>
        <p:spPr bwMode="auto">
          <a:xfrm>
            <a:off x="7998460" y="685800"/>
            <a:ext cx="1353185" cy="47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Meshlab</a:t>
            </a:r>
            <a:endParaRPr 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sp>
        <p:nvSpPr>
          <p:cNvPr id="51" name="î$ḷïḓé"/>
          <p:cNvSpPr txBox="1"/>
          <p:nvPr/>
        </p:nvSpPr>
        <p:spPr bwMode="auto">
          <a:xfrm>
            <a:off x="8111490" y="3463925"/>
            <a:ext cx="974090" cy="60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Blender</a:t>
            </a:r>
            <a:endParaRPr 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pic>
        <p:nvPicPr>
          <p:cNvPr id="52" name="图片 51" descr="blender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750" y="4171315"/>
            <a:ext cx="4323080" cy="2298065"/>
          </a:xfrm>
          <a:prstGeom prst="rect">
            <a:avLst/>
          </a:prstGeom>
        </p:spPr>
      </p:pic>
      <p:pic>
        <p:nvPicPr>
          <p:cNvPr id="53" name="图片 52" descr="blender_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8955" y="3579495"/>
            <a:ext cx="570865" cy="570865"/>
          </a:xfrm>
          <a:prstGeom prst="rect">
            <a:avLst/>
          </a:prstGeom>
        </p:spPr>
      </p:pic>
      <p:pic>
        <p:nvPicPr>
          <p:cNvPr id="54" name="图片 53" descr="meshlab_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1160" y="516255"/>
            <a:ext cx="708660" cy="708660"/>
          </a:xfrm>
          <a:prstGeom prst="rect">
            <a:avLst/>
          </a:prstGeom>
        </p:spPr>
      </p:pic>
      <p:pic>
        <p:nvPicPr>
          <p:cNvPr id="55" name="图片 54" descr="meshlab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3695" y="1244600"/>
            <a:ext cx="3990340" cy="2247265"/>
          </a:xfrm>
          <a:prstGeom prst="rect">
            <a:avLst/>
          </a:prstGeom>
        </p:spPr>
      </p:pic>
      <p:sp>
        <p:nvSpPr>
          <p:cNvPr id="56" name="î$ḷïḓé"/>
          <p:cNvSpPr txBox="1"/>
          <p:nvPr/>
        </p:nvSpPr>
        <p:spPr bwMode="auto">
          <a:xfrm>
            <a:off x="454660" y="3893185"/>
            <a:ext cx="1820545" cy="7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虚幻引擎</a:t>
            </a:r>
            <a:endParaRPr lang="zh-CN" alt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（</a:t>
            </a:r>
            <a:r>
              <a:rPr lang="en-US" altLang="zh-CN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Unreal Engine</a:t>
            </a:r>
            <a:r>
              <a:rPr lang="zh-CN" altLang="en-US" sz="2400" b="1" dirty="0">
                <a:solidFill>
                  <a:srgbClr val="47A0A8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）</a:t>
            </a:r>
            <a:endParaRPr lang="zh-CN" altLang="en-US" sz="2400" b="1" dirty="0">
              <a:solidFill>
                <a:srgbClr val="47A0A8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57" name="图片 56" descr="Unreal Engine_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150" y="5067935"/>
            <a:ext cx="1219835" cy="1219835"/>
          </a:xfrm>
          <a:prstGeom prst="rect">
            <a:avLst/>
          </a:prstGeom>
        </p:spPr>
      </p:pic>
      <p:pic>
        <p:nvPicPr>
          <p:cNvPr id="58" name="图片 57" descr="Unreal Engin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3235" y="4171315"/>
            <a:ext cx="4463415" cy="2393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42" grpId="0"/>
      <p:bldP spid="42" grpId="1"/>
      <p:bldP spid="50" grpId="0"/>
      <p:bldP spid="50" grpId="1"/>
      <p:bldP spid="51" grpId="0"/>
      <p:bldP spid="51" grpId="1"/>
      <p:bldP spid="56" grpId="0"/>
      <p:bldP spid="5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3265" y="1044575"/>
            <a:ext cx="10172700" cy="2827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Real-Time Appearance-Based Mapping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，实时外观映射地图构建。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一种基于增量和外观的、拥有闭环检测的图优化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SLAM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方法，适用于视觉相机和激光雷达。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以里程计信息作为输入，同步各传感器信息。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采用词袋方法进行闭环检测，给映射带来新的约束，在图优化器中最小化误差，拼接局部栅格地图为全局栅格地图并不断修正。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为满足大规模环境的实时构建，采用限制性的内存管理方法。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>
            <a:fillRect/>
          </a:stretch>
        </p:blipFill>
        <p:spPr>
          <a:xfrm rot="16200000">
            <a:off x="-673735" y="660400"/>
            <a:ext cx="3601085" cy="2252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2246528" y="292252"/>
            <a:ext cx="4323592" cy="914847"/>
            <a:chOff x="2036343" y="2327427"/>
            <a:chExt cx="4323592" cy="914847"/>
          </a:xfrm>
        </p:grpSpPr>
        <p:pic>
          <p:nvPicPr>
            <p:cNvPr id="35" name="图片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>
              <a:off x="3063650" y="2404410"/>
              <a:ext cx="3296285" cy="649605"/>
              <a:chOff x="3217762" y="2360092"/>
              <a:chExt cx="3296285" cy="649605"/>
            </a:xfrm>
          </p:grpSpPr>
          <p:sp>
            <p:nvSpPr>
              <p:cNvPr id="39" name="iṧḷíḓè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234397" y="2421687"/>
                <a:ext cx="2279650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RTAB-Map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17762" y="2360092"/>
                <a:ext cx="11385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2.2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2" name="图片 21" descr="who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680" y="3959225"/>
            <a:ext cx="9926320" cy="2889885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172720" y="3609340"/>
            <a:ext cx="2025015" cy="3239770"/>
          </a:xfrm>
          <a:prstGeom prst="round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/>
              <a:t>Mathieu Labb</a:t>
            </a:r>
            <a:r>
              <a:rPr lang="en-US" altLang="en-US" sz="1400"/>
              <a:t>é</a:t>
            </a:r>
            <a:r>
              <a:rPr lang="en-US" altLang="zh-CN" sz="1400"/>
              <a:t> and Fran</a:t>
            </a:r>
            <a:r>
              <a:rPr lang="en-US" altLang="en-US" sz="1400"/>
              <a:t>ç</a:t>
            </a:r>
            <a:r>
              <a:rPr lang="en-US" altLang="zh-CN" sz="1400"/>
              <a:t>ois Michaud. Rtab-map as an open-source lidar and visual</a:t>
            </a:r>
            <a:endParaRPr lang="en-US" altLang="zh-CN" sz="1400"/>
          </a:p>
          <a:p>
            <a:pPr algn="l"/>
            <a:r>
              <a:rPr lang="en-US" altLang="zh-CN" sz="1400"/>
              <a:t>simultaneous localization and mapping library for large-scale and long-term online</a:t>
            </a:r>
            <a:endParaRPr lang="en-US" altLang="zh-CN" sz="1400"/>
          </a:p>
          <a:p>
            <a:pPr algn="l"/>
            <a:r>
              <a:rPr lang="en-US" altLang="zh-CN" sz="1400"/>
              <a:t>operation. Journal of field robotics, 36(2):416–446, 2019.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  <p:bldP spid="3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04418" y="292252"/>
            <a:ext cx="3819402" cy="914847"/>
            <a:chOff x="2036343" y="2327427"/>
            <a:chExt cx="3819402" cy="914847"/>
          </a:xfrm>
        </p:grpSpPr>
        <p:pic>
          <p:nvPicPr>
            <p:cNvPr id="35" name="图片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>
              <a:off x="3063650" y="2404410"/>
              <a:ext cx="2792095" cy="649605"/>
              <a:chOff x="3217762" y="2360092"/>
              <a:chExt cx="2792095" cy="649605"/>
            </a:xfrm>
          </p:grpSpPr>
          <p:sp>
            <p:nvSpPr>
              <p:cNvPr id="39" name="iṧḷíḓè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730207" y="2421687"/>
                <a:ext cx="2279650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过程</a:t>
                </a:r>
                <a:endParaRPr lang="zh-CN" altLang="en-US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217762" y="2360092"/>
                <a:ext cx="11385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3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45" y="1207135"/>
            <a:ext cx="4606925" cy="53282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62245" y="719455"/>
            <a:ext cx="6506845" cy="5816600"/>
          </a:xfrm>
          <a:prstGeom prst="rect">
            <a:avLst/>
          </a:prstGeom>
        </p:spPr>
        <p:txBody>
          <a:bodyPr wrap="square">
            <a:noAutofit/>
          </a:bodyPr>
          <a:p>
            <a:pPr fontAlgn="auto">
              <a:lnSpc>
                <a:spcPct val="10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视觉里程计（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VO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视觉惯性里程计（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VIO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）：影响路径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估计的准确性和鲁棒性。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Vis/MinInliers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：最小内点匹配数。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Vis/MaxFeatures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：每帧提取特征点数。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Vis/FeatureType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：特征点类型（例如，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SIFT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SURF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Odom/Strategy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：里程计策略（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Frame-to-Map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Frame-to-Frame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Odom/SigmaAngularVelocity,Odom/SigmaLinearAcceleration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：噪声模型。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回环检测（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Loop Closure Detection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）：影响地图的全局一致性和累积误差修正。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Kp/MaxFeatures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：词袋模型特征数。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LccBow/MinInliers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：接受回环假设的最小内点数。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LccBow/InlierDistance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：几何验证内点最大距离。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RGBD/LoopClosureReextractFeatures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：是否在回环时重新提取特征。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Reg/Strategy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：回环配准策略（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Visual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ICP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Visual+ICP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LccIcp/MaxCorrespondenceDistance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ICP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配准时点对的最大距离。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图优化（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Graph Optimization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Optimizer/Strategy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：优化器类型（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TORO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g2o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GTSAM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Optimizer/Iterations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：迭代次数。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 </a:t>
            </a:r>
            <a:endParaRPr lang="en-US" altLang="zh-CN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建图（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Mapping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）：影响最终三维模型的细节、密度和噪点。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Grid/CellSize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：栅格地图单元大小。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Grid/RangeMax,Grid/RangeMin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：点云整合到地图中的最大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小深度。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Grid/DepthDecimation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：深度图下采样因子。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Grid/NoiseFilteringRadius,Grid/NoiseFilteringMinNeighbors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：点云噪声滤波参数。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pic>
        <p:nvPicPr>
          <p:cNvPr id="3" name="图片 2" descr="proc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" y="1158875"/>
            <a:ext cx="6518910" cy="3731260"/>
          </a:xfrm>
          <a:prstGeom prst="rect">
            <a:avLst/>
          </a:prstGeom>
        </p:spPr>
      </p:pic>
      <p:pic>
        <p:nvPicPr>
          <p:cNvPr id="4" name="图片 3" descr="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20" y="4159250"/>
            <a:ext cx="4726940" cy="2599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48475" y="770890"/>
            <a:ext cx="4443095" cy="338899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3D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地图（右侧）：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点云采集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密度、平整度、轮廓清晰度，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相机轨迹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平滑程度。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实时照片（左上）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 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回环检测（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左中）：没有回环时无图像，有回环时根据匹配程度由低到高给出红、黄、绿 边框的匹配图像。在相似场景匹配时，也会给出红色边框。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深度图像（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左下）：像素点颜色深浅代表深度大小。 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66315" y="4235450"/>
            <a:ext cx="762635" cy="563245"/>
          </a:xfrm>
          <a:prstGeom prst="roundRect">
            <a:avLst/>
          </a:prstGeom>
          <a:ln w="63500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69365" y="5119370"/>
            <a:ext cx="1863090" cy="6788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特征点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604418" y="292252"/>
            <a:ext cx="3819402" cy="914847"/>
            <a:chOff x="2036343" y="2327427"/>
            <a:chExt cx="3819402" cy="914847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063650" y="2404410"/>
              <a:ext cx="2792095" cy="649605"/>
              <a:chOff x="3217762" y="2360092"/>
              <a:chExt cx="2792095" cy="649605"/>
            </a:xfrm>
          </p:grpSpPr>
          <p:sp>
            <p:nvSpPr>
              <p:cNvPr id="12" name="iṧḷíḓè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30207" y="2421687"/>
                <a:ext cx="2279650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过程</a:t>
                </a:r>
                <a:endParaRPr lang="zh-CN" altLang="en-US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217762" y="2360092"/>
                <a:ext cx="11385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3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pic>
        <p:nvPicPr>
          <p:cNvPr id="2" name="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48615"/>
            <a:ext cx="11014075" cy="607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28625"/>
            <a:ext cx="11067415" cy="610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604418" y="292252"/>
            <a:ext cx="3819402" cy="914847"/>
            <a:chOff x="2036343" y="2327427"/>
            <a:chExt cx="3819402" cy="914847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>
              <a:fillRect/>
            </a:stretch>
          </p:blipFill>
          <p:spPr>
            <a:xfrm>
              <a:off x="2036343" y="2327427"/>
              <a:ext cx="1040009" cy="914847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063650" y="2404410"/>
              <a:ext cx="2792095" cy="649605"/>
              <a:chOff x="3217762" y="2360092"/>
              <a:chExt cx="2792095" cy="649605"/>
            </a:xfrm>
          </p:grpSpPr>
          <p:sp>
            <p:nvSpPr>
              <p:cNvPr id="12" name="iṧḷíḓè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730207" y="2421687"/>
                <a:ext cx="2279650" cy="58801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总结</a:t>
                </a:r>
                <a:endParaRPr lang="zh-CN" altLang="en-US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217762" y="2360092"/>
                <a:ext cx="1138555" cy="649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4000" b="1" dirty="0">
                    <a:solidFill>
                      <a:srgbClr val="7030A0"/>
                    </a:solidFill>
                    <a:latin typeface="楷体" panose="02010609060101010101" charset="-122"/>
                    <a:ea typeface="楷体" panose="02010609060101010101" charset="-122"/>
                    <a:cs typeface="+mn-ea"/>
                    <a:sym typeface="+mn-lt"/>
                  </a:rPr>
                  <a:t>5</a:t>
                </a:r>
                <a:endParaRPr lang="en-US" altLang="zh-CN" sz="4000" b="1" dirty="0">
                  <a:solidFill>
                    <a:srgbClr val="7030A0"/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74700" y="1265555"/>
            <a:ext cx="3983990" cy="216344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不足：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依赖与兼容性挑战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硬件资源限制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里程计漂移与场景适应性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未来展望：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融合语义信息提升鲁棒性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探索增量式建图策略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72280" y="1363980"/>
            <a:ext cx="7745730" cy="18218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完成了基于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RTAB-Map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和虚幻引擎的卧室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3D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场景重建与交互游戏开发，实现了从数据采集到最终应用的完整技术链条。为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SLAM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技术在虚拟现实、增强现实、数字孪生等领域的应用提供了有价值的参考案例，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并训练了小组成员的能力。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7" name="图片 16" descr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635" y="3589655"/>
            <a:ext cx="6095365" cy="3268345"/>
          </a:xfrm>
          <a:prstGeom prst="rect">
            <a:avLst/>
          </a:prstGeom>
        </p:spPr>
      </p:pic>
      <p:pic>
        <p:nvPicPr>
          <p:cNvPr id="18" name="图片 1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88385"/>
            <a:ext cx="6096635" cy="326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6" grpId="1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11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12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13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14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15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16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17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18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19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2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20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21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22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5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26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27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28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29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30.xml><?xml version="1.0" encoding="utf-8"?>
<p:tagLst xmlns:p="http://schemas.openxmlformats.org/presentationml/2006/main">
  <p:tag name="ISPRING_PRESENTATION_TITLE" val="日系小清新ppt模板"/>
</p:tagLst>
</file>

<file path=ppt/tags/tag4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5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27.552283464567,&quot;left&quot;:145,&quot;top&quot;:129.697716535433,&quot;width&quot;:748.9741732283467}"/>
</p:tagLst>
</file>

<file path=ppt/tags/tag6.xml><?xml version="1.0" encoding="utf-8"?>
<p:tagLst xmlns:p="http://schemas.openxmlformats.org/presentationml/2006/main">
  <p:tag name="ISLIDE.DIAGRAM" val="fd5efbf9-9783-4ffa-888e-fd8441f41c8b"/>
  <p:tag name="KSO_WM_DIAGRAM_VIRTUALLY_FRAME" val="{&quot;height&quot;:269.012125984252,&quot;left&quot;:52.8944094488189,&quot;top&quot;:89.88740157480319,&quot;width&quot;:879.8997637795273}"/>
</p:tagLst>
</file>

<file path=ppt/tags/tag7.xml><?xml version="1.0" encoding="utf-8"?>
<p:tagLst xmlns:p="http://schemas.openxmlformats.org/presentationml/2006/main">
  <p:tag name="KSO_WM_DIAGRAM_VIRTUALLY_FRAME" val="{&quot;height&quot;:427.552283464567,&quot;left&quot;:145,&quot;top&quot;:129.697716535433,&quot;width&quot;:748.9741732283467}"/>
</p:tagLst>
</file>

<file path=ppt/tags/tag8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ags/tag9.xml><?xml version="1.0" encoding="utf-8"?>
<p:tagLst xmlns:p="http://schemas.openxmlformats.org/presentationml/2006/main"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427.552283464567,&quot;left&quot;:145,&quot;top&quot;:129.697716535433,&quot;width&quot;:748.974173228346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l2rfsck">
      <a:majorFont>
        <a:latin typeface="字魂5号-无外润黑体"/>
        <a:ea typeface="字魂58号-创中黑"/>
        <a:cs typeface=""/>
      </a:majorFont>
      <a:minorFont>
        <a:latin typeface="字魂5号-无外润黑体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WPS 演示</Application>
  <PresentationFormat>宽屏</PresentationFormat>
  <Paragraphs>132</Paragraphs>
  <Slides>10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楷体</vt:lpstr>
      <vt:lpstr>微软雅黑</vt:lpstr>
      <vt:lpstr>Arial Unicode MS</vt:lpstr>
      <vt:lpstr>字魂5号-无外润黑体</vt:lpstr>
      <vt:lpstr>黑体</vt:lpstr>
      <vt:lpstr>字魂58号-创中黑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日系小清新ppt模板</dc:title>
  <dc:creator>ASUS</dc:creator>
  <cp:lastModifiedBy>张恒硕</cp:lastModifiedBy>
  <cp:revision>135</cp:revision>
  <dcterms:created xsi:type="dcterms:W3CDTF">2018-06-03T04:39:00Z</dcterms:created>
  <dcterms:modified xsi:type="dcterms:W3CDTF">2025-06-09T06:34:19Z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2052-12.1.0.19302</vt:lpwstr>
  </property>
  <property fmtid="{D5CDD505-2E9C-101B-9397-08002B2CF9AE}" pid="4" name="ICV">
    <vt:lpwstr>2C38B1E29CD841969A9ECB3046F79760_12</vt:lpwstr>
  </property>
</Properties>
</file>